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4" r:id="rId2"/>
    <p:sldId id="261" r:id="rId3"/>
    <p:sldId id="263" r:id="rId4"/>
    <p:sldId id="262" r:id="rId5"/>
    <p:sldId id="264" r:id="rId6"/>
    <p:sldId id="265" r:id="rId7"/>
    <p:sldId id="266" r:id="rId8"/>
    <p:sldId id="286" r:id="rId9"/>
    <p:sldId id="267" r:id="rId10"/>
    <p:sldId id="268" r:id="rId11"/>
    <p:sldId id="287" r:id="rId12"/>
    <p:sldId id="285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A3"/>
    <a:srgbClr val="D4EAE4"/>
    <a:srgbClr val="0015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2" autoAdjust="0"/>
    <p:restoredTop sz="95320" autoAdjust="0"/>
  </p:normalViewPr>
  <p:slideViewPr>
    <p:cSldViewPr>
      <p:cViewPr varScale="1">
        <p:scale>
          <a:sx n="89" d="100"/>
          <a:sy n="89" d="100"/>
        </p:scale>
        <p:origin x="131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18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408"/>
    </p:cViewPr>
  </p:sorterViewPr>
  <p:notesViewPr>
    <p:cSldViewPr>
      <p:cViewPr varScale="1">
        <p:scale>
          <a:sx n="53" d="100"/>
          <a:sy n="53" d="100"/>
        </p:scale>
        <p:origin x="-220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D874E-E9D5-433B-A149-BDF6BFDD40A8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CAA22-461C-45B4-A301-BFCA580174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192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51F04-9E25-42C3-8BC5-EC2E8469D95E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D6722-9B4D-4E29-B226-C325925A81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5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 smtClean="0"/>
              <a:t>If this PowerPoint presentation contains mathematical equations, you may need to check that your computer has the following installed: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 smtClean="0"/>
              <a:t>1) </a:t>
            </a:r>
            <a:r>
              <a:rPr lang="en-IN" dirty="0" err="1" smtClean="0"/>
              <a:t>MathType</a:t>
            </a:r>
            <a:r>
              <a:rPr lang="en-IN" dirty="0" smtClean="0"/>
              <a:t> </a:t>
            </a:r>
            <a:r>
              <a:rPr lang="en-IN" dirty="0" err="1" smtClean="0"/>
              <a:t>Plugin</a:t>
            </a:r>
            <a:endParaRPr lang="en-I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 smtClean="0"/>
              <a:t>2) Math Player (free versions available)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 smtClean="0"/>
              <a:t>3) NVDA Reader (free versions available)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D6722-9B4D-4E29-B226-C325925A811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228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D6722-9B4D-4E29-B226-C325925A811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202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white">
          <a:xfrm>
            <a:off x="0" y="0"/>
            <a:ext cx="9144000" cy="3886200"/>
          </a:xfrm>
          <a:prstGeom prst="rect">
            <a:avLst/>
          </a:prstGeom>
          <a:solidFill>
            <a:srgbClr val="007FA3"/>
          </a:solidFill>
          <a:ln>
            <a:solidFill>
              <a:srgbClr val="007F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838451"/>
          </a:xfrm>
        </p:spPr>
        <p:txBody>
          <a:bodyPr anchor="b">
            <a:no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4687" y="3962400"/>
            <a:ext cx="7794626" cy="1752600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Shape 15" descr="Pearson Logo"/>
          <p:cNvPicPr preferRelativeResize="0"/>
          <p:nvPr userDrawn="1"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443972" y="6429709"/>
            <a:ext cx="917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/>
          <p:cNvSpPr txBox="1"/>
          <p:nvPr userDrawn="1"/>
        </p:nvSpPr>
        <p:spPr>
          <a:xfrm>
            <a:off x="2699222" y="6429974"/>
            <a:ext cx="617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200" dirty="0" smtClean="0"/>
              <a:t>Copyright © 2019 Pearson Education, Ltd.</a:t>
            </a: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87980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Shape 15" descr="Pearson Logo"/>
          <p:cNvPicPr preferRelativeResize="0"/>
          <p:nvPr userDrawn="1"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443972" y="6429709"/>
            <a:ext cx="917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 userDrawn="1"/>
        </p:nvSpPr>
        <p:spPr>
          <a:xfrm>
            <a:off x="2699222" y="6429974"/>
            <a:ext cx="617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200" dirty="0" smtClean="0"/>
              <a:t>Copyright © 2019 Pearson Education, Ltd.</a:t>
            </a: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711136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"/>
            <a:ext cx="8229600" cy="109728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457200" y="1457450"/>
            <a:ext cx="82296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9918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marL="0" indent="0" algn="ctr">
              <a:buFont typeface="Arial" pitchFamily="34" charset="0"/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291114" y="160194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algn="ctr">
              <a:buNone/>
              <a:defRPr sz="22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26480" y="159918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marL="0" indent="0" algn="ctr">
              <a:buFont typeface="Arial" pitchFamily="34" charset="0"/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57200" y="317565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algn="ctr">
              <a:buNone/>
              <a:defRPr sz="22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3300984" y="317565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algn="ctr">
              <a:buNone/>
              <a:defRPr sz="22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14" hasCustomPrompt="1"/>
          </p:nvPr>
        </p:nvSpPr>
        <p:spPr>
          <a:xfrm>
            <a:off x="6128658" y="3171876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algn="ctr">
              <a:buNone/>
              <a:defRPr sz="22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5" hasCustomPrompt="1"/>
          </p:nvPr>
        </p:nvSpPr>
        <p:spPr>
          <a:xfrm>
            <a:off x="457200" y="4761264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algn="ctr">
              <a:buNone/>
              <a:defRPr sz="22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6" hasCustomPrompt="1"/>
          </p:nvPr>
        </p:nvSpPr>
        <p:spPr>
          <a:xfrm>
            <a:off x="3299388" y="4761264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algn="ctr">
              <a:buNone/>
              <a:defRPr sz="22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7" hasCustomPrompt="1"/>
          </p:nvPr>
        </p:nvSpPr>
        <p:spPr>
          <a:xfrm>
            <a:off x="6128658" y="4764312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algn="ctr">
              <a:buNone/>
              <a:defRPr sz="22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Text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C1D4-5704-45BB-BA8B-9B7E98161C8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4A2B-EE51-41D7-B879-F8E5E9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16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7FA3"/>
              </a:buClr>
              <a:buSzPct val="100000"/>
              <a:defRPr sz="2400"/>
            </a:lvl1pPr>
            <a:lvl2pPr>
              <a:buClr>
                <a:srgbClr val="007FA3"/>
              </a:buClr>
              <a:defRPr sz="2400"/>
            </a:lvl2pPr>
            <a:lvl3pPr>
              <a:buClr>
                <a:srgbClr val="007FA3"/>
              </a:buClr>
              <a:defRPr sz="2400"/>
            </a:lvl3pPr>
            <a:lvl4pPr>
              <a:buClr>
                <a:srgbClr val="007FA3"/>
              </a:buClr>
              <a:defRPr sz="2400"/>
            </a:lvl4pPr>
            <a:lvl5pPr>
              <a:buClr>
                <a:srgbClr val="007FA3"/>
              </a:buClr>
              <a:defRPr sz="2400"/>
            </a:lvl5pPr>
            <a:lvl6pPr>
              <a:buClr>
                <a:srgbClr val="007FA3"/>
              </a:buClr>
              <a:defRPr sz="2400"/>
            </a:lvl6pPr>
            <a:lvl7pPr>
              <a:buClr>
                <a:srgbClr val="007FA3"/>
              </a:buClr>
              <a:defRPr sz="2400"/>
            </a:lvl7pPr>
            <a:lvl8pPr>
              <a:buClr>
                <a:srgbClr val="007FA3"/>
              </a:buClr>
              <a:defRPr sz="2400"/>
            </a:lvl8pPr>
            <a:lvl9pPr>
              <a:buClr>
                <a:srgbClr val="007FA3"/>
              </a:buCl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335713" y="113072"/>
            <a:ext cx="2133600" cy="182880"/>
          </a:xfrm>
        </p:spPr>
        <p:txBody>
          <a:bodyPr/>
          <a:lstStyle/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69312" y="113072"/>
            <a:ext cx="551783" cy="182880"/>
          </a:xfrm>
        </p:spPr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6126480" y="160020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marL="0" indent="0" algn="ctr">
              <a:buFont typeface="Arial" pitchFamily="34" charset="0"/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160020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algn="ctr">
              <a:buNone/>
              <a:defRPr sz="22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291840" y="159918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marL="0" indent="0" algn="ctr">
              <a:buFont typeface="Arial" pitchFamily="34" charset="0"/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210909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637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3962400"/>
            <a:ext cx="8229600" cy="21637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6126480" y="160020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marL="0" indent="0" algn="ctr">
              <a:buFont typeface="Arial" pitchFamily="34" charset="0"/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160020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algn="ctr">
              <a:buNone/>
              <a:defRPr sz="22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291840" y="159918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marL="0" indent="0" algn="ctr">
              <a:buFont typeface="Arial" pitchFamily="34" charset="0"/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154799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Figur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1066800"/>
          </a:xfrm>
        </p:spPr>
        <p:txBody>
          <a:bodyPr anchor="t"/>
          <a:lstStyle>
            <a:lvl1pPr>
              <a:defRPr sz="3400">
                <a:solidFill>
                  <a:srgbClr val="007FA3"/>
                </a:solidFill>
              </a:defRPr>
            </a:lvl1pPr>
          </a:lstStyle>
          <a:p>
            <a:r>
              <a:rPr lang="en-US" dirty="0"/>
              <a:t>Click to add figure number and title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368160"/>
            <a:ext cx="8229600" cy="916856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  <a:lvl2pPr marL="0" indent="0">
              <a:spcBef>
                <a:spcPts val="0"/>
              </a:spcBef>
              <a:buNone/>
              <a:defRPr sz="1600"/>
            </a:lvl2pPr>
            <a:lvl3pPr marL="0" indent="0">
              <a:spcBef>
                <a:spcPts val="0"/>
              </a:spcBef>
              <a:buNone/>
              <a:defRPr sz="1600"/>
            </a:lvl3pPr>
            <a:lvl4pPr marL="0" indent="0">
              <a:spcBef>
                <a:spcPts val="0"/>
              </a:spcBef>
              <a:buNone/>
              <a:defRPr sz="1600"/>
            </a:lvl4pPr>
            <a:lvl5pPr marL="0" indent="0">
              <a:spcBef>
                <a:spcPts val="0"/>
              </a:spcBef>
              <a:buNone/>
              <a:defRPr sz="1600"/>
            </a:lvl5pPr>
            <a:lvl6pPr marL="0" indent="0">
              <a:spcBef>
                <a:spcPts val="0"/>
              </a:spcBef>
              <a:buNone/>
              <a:defRPr sz="1600"/>
            </a:lvl6pPr>
            <a:lvl7pPr marL="0" indent="0">
              <a:spcBef>
                <a:spcPts val="0"/>
              </a:spcBef>
              <a:buNone/>
              <a:defRPr sz="1600"/>
            </a:lvl7pPr>
            <a:lvl8pPr marL="0" indent="0">
              <a:spcBef>
                <a:spcPts val="0"/>
              </a:spcBef>
              <a:buNone/>
              <a:defRPr sz="1600"/>
            </a:lvl8pPr>
            <a:lvl9pPr marL="0" indent="0">
              <a:spcBef>
                <a:spcPts val="0"/>
              </a:spcBef>
              <a:buNone/>
              <a:defRPr sz="1600"/>
            </a:lvl9pPr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6126480" y="160020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marL="0" indent="0" algn="ctr">
              <a:buFont typeface="Arial" pitchFamily="34" charset="0"/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160020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algn="ctr">
              <a:buNone/>
              <a:defRPr sz="22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291840" y="1599180"/>
            <a:ext cx="2560320" cy="1463040"/>
          </a:xfrm>
          <a:solidFill>
            <a:srgbClr val="C5F3FF"/>
          </a:solidFill>
          <a:ln>
            <a:solidFill>
              <a:srgbClr val="007FA3"/>
            </a:solidFill>
          </a:ln>
        </p:spPr>
        <p:txBody>
          <a:bodyPr lIns="91440" tIns="91440" rIns="91440" bIns="91440" anchor="ctr" anchorCtr="0"/>
          <a:lstStyle>
            <a:lvl1pPr marL="0" indent="0" algn="ctr">
              <a:buFont typeface="Arial" pitchFamily="34" charset="0"/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Text</a:t>
            </a:r>
          </a:p>
        </p:txBody>
      </p:sp>
      <p:pic>
        <p:nvPicPr>
          <p:cNvPr id="16" name="Shape 15" descr="Pearson Logo"/>
          <p:cNvPicPr preferRelativeResize="0"/>
          <p:nvPr userDrawn="1"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443972" y="6429709"/>
            <a:ext cx="917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Box 17"/>
          <p:cNvSpPr txBox="1"/>
          <p:nvPr userDrawn="1"/>
        </p:nvSpPr>
        <p:spPr>
          <a:xfrm>
            <a:off x="2699222" y="6429974"/>
            <a:ext cx="617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200" dirty="0" smtClean="0"/>
              <a:t>Copyright © 2019 Pearson Education, Ltd.</a:t>
            </a: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203796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"/>
            <a:ext cx="8229600" cy="109728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3288" y="1447800"/>
            <a:ext cx="3966312" cy="823912"/>
          </a:xfrm>
        </p:spPr>
        <p:txBody>
          <a:bodyPr anchor="ctr" anchorCtr="0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288" y="2271712"/>
            <a:ext cx="3966312" cy="368458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1" y="1447800"/>
            <a:ext cx="3962400" cy="823912"/>
          </a:xfrm>
        </p:spPr>
        <p:txBody>
          <a:bodyPr anchor="ctr" anchorCtr="0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1" y="2271712"/>
            <a:ext cx="3962400" cy="368458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C1D4-5704-45BB-BA8B-9B7E98161C8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4A2B-EE51-41D7-B879-F8E5E9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16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"/>
            <a:ext cx="8229600" cy="109728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3962400" cy="823912"/>
          </a:xfrm>
        </p:spPr>
        <p:txBody>
          <a:bodyPr anchor="ctr" anchorCtr="0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71712"/>
            <a:ext cx="3962400" cy="1609725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1" y="1447800"/>
            <a:ext cx="3965124" cy="823912"/>
          </a:xfrm>
        </p:spPr>
        <p:txBody>
          <a:bodyPr anchor="ctr" anchorCtr="0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1" y="2271712"/>
            <a:ext cx="3965124" cy="1609725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C1D4-5704-45BB-BA8B-9B7E98161C8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4A2B-EE51-41D7-B879-F8E5E9C510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458730" y="4044721"/>
            <a:ext cx="3962400" cy="185578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14"/>
          </p:nvPr>
        </p:nvSpPr>
        <p:spPr>
          <a:xfrm>
            <a:off x="4732563" y="4055609"/>
            <a:ext cx="3965124" cy="185578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7165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+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256"/>
            <a:ext cx="8229600" cy="10972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9149"/>
            <a:ext cx="8229600" cy="4248459"/>
          </a:xfrm>
        </p:spPr>
        <p:txBody>
          <a:bodyPr/>
          <a:lstStyle>
            <a:lvl1pPr>
              <a:buClr>
                <a:srgbClr val="007FA3"/>
              </a:buClr>
              <a:buSzPct val="100000"/>
              <a:defRPr/>
            </a:lvl1pPr>
            <a:lvl2pPr>
              <a:buClr>
                <a:srgbClr val="007FA3"/>
              </a:buClr>
              <a:defRPr/>
            </a:lvl2pPr>
            <a:lvl3pPr>
              <a:buClr>
                <a:srgbClr val="007FA3"/>
              </a:buClr>
              <a:defRPr/>
            </a:lvl3pPr>
            <a:lvl4pPr>
              <a:buClr>
                <a:srgbClr val="007FA3"/>
              </a:buClr>
              <a:defRPr/>
            </a:lvl4pPr>
            <a:lvl5pPr>
              <a:buClr>
                <a:srgbClr val="007FA3"/>
              </a:buClr>
              <a:defRPr/>
            </a:lvl5pPr>
            <a:lvl6pPr>
              <a:buClr>
                <a:srgbClr val="007FA3"/>
              </a:buClr>
              <a:defRPr/>
            </a:lvl6pPr>
            <a:lvl7pPr>
              <a:buClr>
                <a:srgbClr val="007FA3"/>
              </a:buClr>
              <a:defRPr/>
            </a:lvl7pPr>
            <a:lvl8pPr>
              <a:buClr>
                <a:srgbClr val="007FA3"/>
              </a:buClr>
              <a:defRPr/>
            </a:lvl8pPr>
            <a:lvl9pPr>
              <a:buClr>
                <a:srgbClr val="007FA3"/>
              </a:buCl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335713" y="113072"/>
            <a:ext cx="2133600" cy="182880"/>
          </a:xfrm>
        </p:spPr>
        <p:txBody>
          <a:bodyPr/>
          <a:lstStyle/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69312" y="113072"/>
            <a:ext cx="551783" cy="182880"/>
          </a:xfrm>
        </p:spPr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183944"/>
            <a:ext cx="8229600" cy="457200"/>
          </a:xfrm>
        </p:spPr>
        <p:txBody>
          <a:bodyPr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400" b="1" kern="1200" dirty="0">
                <a:solidFill>
                  <a:srgbClr val="007FA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228600" y="1641144"/>
            <a:ext cx="4572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err="1" smtClean="0"/>
          </a:p>
        </p:txBody>
      </p:sp>
    </p:spTree>
    <p:extLst>
      <p:ext uri="{BB962C8B-B14F-4D97-AF65-F5344CB8AC3E}">
        <p14:creationId xmlns:p14="http://schemas.microsoft.com/office/powerpoint/2010/main" val="1210909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15372"/>
            <a:ext cx="8229600" cy="622828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16430"/>
            <a:ext cx="8229600" cy="47897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007FA3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Add edition here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029200" y="1447800"/>
            <a:ext cx="3657600" cy="1600199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3000" baseline="0"/>
            </a:lvl1pPr>
            <a:lvl2pPr marL="0" indent="0">
              <a:spcBef>
                <a:spcPts val="0"/>
              </a:spcBef>
              <a:buNone/>
              <a:defRPr sz="4400"/>
            </a:lvl2pPr>
            <a:lvl3pPr marL="0" indent="0">
              <a:spcBef>
                <a:spcPts val="0"/>
              </a:spcBef>
              <a:buNone/>
              <a:defRPr sz="4400"/>
            </a:lvl3pPr>
            <a:lvl4pPr marL="0" indent="0">
              <a:spcBef>
                <a:spcPts val="0"/>
              </a:spcBef>
              <a:buNone/>
              <a:defRPr sz="4400"/>
            </a:lvl4pPr>
            <a:lvl5pPr marL="0" indent="0">
              <a:spcBef>
                <a:spcPts val="0"/>
              </a:spcBef>
              <a:buNone/>
              <a:defRPr sz="4400"/>
            </a:lvl5pPr>
            <a:lvl6pPr marL="0" indent="0">
              <a:spcBef>
                <a:spcPts val="0"/>
              </a:spcBef>
              <a:buNone/>
              <a:defRPr sz="4400"/>
            </a:lvl6pPr>
            <a:lvl7pPr marL="0" indent="0">
              <a:spcBef>
                <a:spcPts val="0"/>
              </a:spcBef>
              <a:buNone/>
              <a:defRPr sz="4400"/>
            </a:lvl7pPr>
            <a:lvl8pPr marL="0" indent="0">
              <a:spcBef>
                <a:spcPts val="0"/>
              </a:spcBef>
              <a:buNone/>
              <a:defRPr sz="4400"/>
            </a:lvl8pPr>
            <a:lvl9pPr marL="0" indent="0">
              <a:spcBef>
                <a:spcPts val="0"/>
              </a:spcBef>
              <a:buNone/>
              <a:defRPr sz="4400"/>
            </a:lvl9pPr>
          </a:lstStyle>
          <a:p>
            <a:pPr lvl="0"/>
            <a:r>
              <a:rPr lang="en-US" dirty="0"/>
              <a:t>Chapter ##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029200" y="3200400"/>
            <a:ext cx="3657600" cy="2925763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200"/>
            </a:lvl1pPr>
            <a:lvl2pPr marL="0" indent="0">
              <a:spcBef>
                <a:spcPts val="0"/>
              </a:spcBef>
              <a:buNone/>
              <a:defRPr/>
            </a:lvl2pPr>
            <a:lvl3pPr marL="0" indent="0">
              <a:spcBef>
                <a:spcPts val="0"/>
              </a:spcBef>
              <a:buNone/>
              <a:defRPr/>
            </a:lvl3pPr>
            <a:lvl4pPr marL="0" indent="0">
              <a:spcBef>
                <a:spcPts val="0"/>
              </a:spcBef>
              <a:buNone/>
              <a:defRPr/>
            </a:lvl4pPr>
            <a:lvl5pPr marL="0" indent="0">
              <a:spcBef>
                <a:spcPts val="0"/>
              </a:spcBef>
              <a:buNone/>
              <a:defRPr/>
            </a:lvl5pPr>
            <a:lvl6pPr marL="0" indent="0">
              <a:spcBef>
                <a:spcPts val="0"/>
              </a:spcBef>
              <a:buNone/>
              <a:defRPr/>
            </a:lvl6pPr>
            <a:lvl7pPr marL="0" indent="0">
              <a:spcBef>
                <a:spcPts val="0"/>
              </a:spcBef>
              <a:buNone/>
              <a:defRPr/>
            </a:lvl7pPr>
            <a:lvl8pPr marL="0" indent="0">
              <a:spcBef>
                <a:spcPts val="0"/>
              </a:spcBef>
              <a:buNone/>
              <a:defRPr/>
            </a:lvl8pPr>
            <a:lvl9pPr marL="0" indent="0">
              <a:spcBef>
                <a:spcPts val="0"/>
              </a:spcBef>
              <a:buNone/>
              <a:defRPr/>
            </a:lvl9pPr>
          </a:lstStyle>
          <a:p>
            <a:pPr lvl="0"/>
            <a:r>
              <a:rPr lang="en-US" dirty="0"/>
              <a:t>Chapter title</a:t>
            </a:r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93969" y="6165337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Shape 15" descr="Pearson Logo"/>
          <p:cNvPicPr preferRelativeResize="0"/>
          <p:nvPr userDrawn="1"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443972" y="6429709"/>
            <a:ext cx="917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1847850" y="6429375"/>
            <a:ext cx="6858000" cy="274320"/>
          </a:xfrm>
        </p:spPr>
        <p:txBody>
          <a:bodyPr lIns="0" tIns="45720" rIns="0" bIns="45720" anchor="ctr" anchorCtr="0"/>
          <a:lstStyle>
            <a:lvl1pPr marL="0" algn="r" defTabSz="914400" rtl="0" eaLnBrk="1" latinLnBrk="0" hangingPunct="1">
              <a:buNone/>
              <a:defRPr lang="en-US" altLang="en-US" sz="1200" b="0" kern="1200" dirty="0">
                <a:solidFill>
                  <a:schemeClr val="tx1"/>
                </a:solidFill>
                <a:latin typeface="Verdana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altLang="en-US" dirty="0" smtClean="0"/>
              <a:t>Copyright © 2019 Pearson Education, Ltd.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81062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+ Learning Objectives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15372"/>
            <a:ext cx="8229600" cy="622828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Learning Objectives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16430"/>
            <a:ext cx="8229600" cy="40277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rgbClr val="007FA3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Click to add Learning Objective(s)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463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7FA3"/>
              </a:buClr>
              <a:buSzPct val="100000"/>
              <a:defRPr sz="2400"/>
            </a:lvl1pPr>
            <a:lvl2pPr>
              <a:buClr>
                <a:srgbClr val="007FA3"/>
              </a:buClr>
              <a:defRPr sz="2400"/>
            </a:lvl2pPr>
            <a:lvl3pPr>
              <a:buClr>
                <a:srgbClr val="007FA3"/>
              </a:buClr>
              <a:defRPr sz="2400"/>
            </a:lvl3pPr>
            <a:lvl4pPr>
              <a:buClr>
                <a:srgbClr val="007FA3"/>
              </a:buClr>
              <a:defRPr sz="2400"/>
            </a:lvl4pPr>
            <a:lvl5pPr>
              <a:buClr>
                <a:srgbClr val="007FA3"/>
              </a:buClr>
              <a:defRPr sz="2400"/>
            </a:lvl5pPr>
            <a:lvl6pPr>
              <a:buClr>
                <a:srgbClr val="007FA3"/>
              </a:buClr>
              <a:defRPr sz="2400"/>
            </a:lvl6pPr>
            <a:lvl7pPr>
              <a:buClr>
                <a:srgbClr val="007FA3"/>
              </a:buClr>
              <a:defRPr sz="2400"/>
            </a:lvl7pPr>
            <a:lvl8pPr>
              <a:buClr>
                <a:srgbClr val="007FA3"/>
              </a:buClr>
              <a:defRPr sz="2400"/>
            </a:lvl8pPr>
            <a:lvl9pPr>
              <a:buClr>
                <a:srgbClr val="007FA3"/>
              </a:buCl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335713" y="113072"/>
            <a:ext cx="2133600" cy="182880"/>
          </a:xfrm>
        </p:spPr>
        <p:txBody>
          <a:bodyPr/>
          <a:lstStyle/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69312" y="113072"/>
            <a:ext cx="551783" cy="182880"/>
          </a:xfrm>
        </p:spPr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909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arning 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18872" indent="-118872">
              <a:buClr>
                <a:srgbClr val="007FA3"/>
              </a:buClr>
              <a:buSzPct val="25000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9913" indent="-285750">
              <a:buClr>
                <a:srgbClr val="007FA3"/>
              </a:buClr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buClr>
                <a:srgbClr val="007FA3"/>
              </a:buClr>
              <a:defRPr sz="2400"/>
            </a:lvl3pPr>
            <a:lvl4pPr>
              <a:buClr>
                <a:srgbClr val="007FA3"/>
              </a:buClr>
              <a:defRPr sz="2400"/>
            </a:lvl4pPr>
            <a:lvl5pPr>
              <a:buClr>
                <a:srgbClr val="007FA3"/>
              </a:buClr>
              <a:defRPr sz="2400"/>
            </a:lvl5pPr>
            <a:lvl6pPr>
              <a:buClr>
                <a:srgbClr val="007FA3"/>
              </a:buClr>
              <a:defRPr sz="2400"/>
            </a:lvl6pPr>
            <a:lvl7pPr>
              <a:buClr>
                <a:srgbClr val="007FA3"/>
              </a:buClr>
              <a:defRPr sz="2400"/>
            </a:lvl7pPr>
            <a:lvl8pPr>
              <a:buClr>
                <a:srgbClr val="007FA3"/>
              </a:buClr>
              <a:defRPr sz="2400"/>
            </a:lvl8pPr>
            <a:lvl9pPr>
              <a:buClr>
                <a:srgbClr val="007FA3"/>
              </a:buClr>
              <a:defRPr sz="2400"/>
            </a:lvl9pPr>
          </a:lstStyle>
          <a:p>
            <a:pPr marL="256032" lvl="0" indent="-256032" algn="l" defTabSz="914400" rtl="0" eaLnBrk="1" latinLnBrk="0" hangingPunct="1">
              <a:spcBef>
                <a:spcPts val="1500"/>
              </a:spcBef>
              <a:buClr>
                <a:srgbClr val="007FA3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Click to edit Master text styles</a:t>
            </a:r>
          </a:p>
          <a:p>
            <a:pPr marL="742950" lvl="1" indent="-285750" algn="l" defTabSz="914400" rtl="0" eaLnBrk="1" latinLnBrk="0" hangingPunct="1">
              <a:spcBef>
                <a:spcPts val="600"/>
              </a:spcBef>
              <a:buClr>
                <a:srgbClr val="007FA3"/>
              </a:buClr>
              <a:buFont typeface="Arial" panose="020B0604020202020204" pitchFamily="34" charset="0"/>
              <a:buChar char="–"/>
            </a:pPr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00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gur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1066800"/>
          </a:xfrm>
        </p:spPr>
        <p:txBody>
          <a:bodyPr anchor="t"/>
          <a:lstStyle>
            <a:lvl1pPr>
              <a:defRPr sz="3400">
                <a:solidFill>
                  <a:srgbClr val="007FA3"/>
                </a:solidFill>
              </a:defRPr>
            </a:lvl1pPr>
          </a:lstStyle>
          <a:p>
            <a:r>
              <a:rPr lang="en-US" dirty="0"/>
              <a:t>Click to add figure number and title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368160"/>
            <a:ext cx="8229600" cy="916856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  <a:lvl2pPr marL="0" indent="0">
              <a:spcBef>
                <a:spcPts val="0"/>
              </a:spcBef>
              <a:buNone/>
              <a:defRPr sz="1600"/>
            </a:lvl2pPr>
            <a:lvl3pPr marL="0" indent="0">
              <a:spcBef>
                <a:spcPts val="0"/>
              </a:spcBef>
              <a:buNone/>
              <a:defRPr sz="1600"/>
            </a:lvl3pPr>
            <a:lvl4pPr marL="0" indent="0">
              <a:spcBef>
                <a:spcPts val="0"/>
              </a:spcBef>
              <a:buNone/>
              <a:defRPr sz="1600"/>
            </a:lvl4pPr>
            <a:lvl5pPr marL="0" indent="0">
              <a:spcBef>
                <a:spcPts val="0"/>
              </a:spcBef>
              <a:buNone/>
              <a:defRPr sz="1600"/>
            </a:lvl5pPr>
            <a:lvl6pPr marL="0" indent="0">
              <a:spcBef>
                <a:spcPts val="0"/>
              </a:spcBef>
              <a:buNone/>
              <a:defRPr sz="1600"/>
            </a:lvl6pPr>
            <a:lvl7pPr marL="0" indent="0">
              <a:spcBef>
                <a:spcPts val="0"/>
              </a:spcBef>
              <a:buNone/>
              <a:defRPr sz="1600"/>
            </a:lvl7pPr>
            <a:lvl8pPr marL="0" indent="0">
              <a:spcBef>
                <a:spcPts val="0"/>
              </a:spcBef>
              <a:buNone/>
              <a:defRPr sz="1600"/>
            </a:lvl8pPr>
            <a:lvl9pPr marL="0" indent="0">
              <a:spcBef>
                <a:spcPts val="0"/>
              </a:spcBef>
              <a:buNone/>
              <a:defRPr sz="1600"/>
            </a:lvl9pPr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Shape 15" descr="Pearson Logo"/>
          <p:cNvPicPr preferRelativeResize="0"/>
          <p:nvPr userDrawn="1"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443972" y="6429709"/>
            <a:ext cx="917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 userDrawn="1"/>
        </p:nvSpPr>
        <p:spPr>
          <a:xfrm>
            <a:off x="2699222" y="6429974"/>
            <a:ext cx="617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200" dirty="0" smtClean="0"/>
              <a:t>Copyright © 2019 Pearson Education, Ltd.</a:t>
            </a: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203796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637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3962400"/>
            <a:ext cx="8229600" cy="21637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799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7772400" cy="2152651"/>
          </a:xfrm>
        </p:spPr>
        <p:txBody>
          <a:bodyPr anchor="b">
            <a:noAutofit/>
          </a:bodyPr>
          <a:lstStyle>
            <a:lvl1pPr algn="l">
              <a:defRPr sz="3400" b="1" cap="none" baseline="0">
                <a:solidFill>
                  <a:srgbClr val="007FA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4687" y="3962400"/>
            <a:ext cx="7794627" cy="175260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rgbClr val="007FA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704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126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5372"/>
            <a:ext cx="8229600" cy="109728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969" y="6172200"/>
            <a:ext cx="8595360" cy="23546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35713" y="113072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A9DF6EFB-3F44-496C-A842-1E0B3D3B975A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9312" y="113072"/>
            <a:ext cx="551783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2699222" y="6429974"/>
            <a:ext cx="617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200" dirty="0" smtClean="0"/>
              <a:t>Copyright © 2019 Pearson Education, Ltd.</a:t>
            </a:r>
            <a:endParaRPr lang="en-US" altLang="en-US" sz="1200" dirty="0"/>
          </a:p>
        </p:txBody>
      </p:sp>
      <p:pic>
        <p:nvPicPr>
          <p:cNvPr id="9" name="Shape 15" descr="Pearson Logo"/>
          <p:cNvPicPr preferRelativeResize="0"/>
          <p:nvPr userDrawn="1"/>
        </p:nvPicPr>
        <p:blipFill rotWithShape="1">
          <a:blip r:embed="rId19" cstate="print">
            <a:alphaModFix/>
          </a:blip>
          <a:srcRect/>
          <a:stretch/>
        </p:blipFill>
        <p:spPr>
          <a:xfrm>
            <a:off x="443972" y="6429709"/>
            <a:ext cx="917999" cy="2799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1570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6" r:id="rId3"/>
    <p:sldLayoutId id="2147483650" r:id="rId4"/>
    <p:sldLayoutId id="2147483659" r:id="rId5"/>
    <p:sldLayoutId id="2147483658" r:id="rId6"/>
    <p:sldLayoutId id="2147483660" r:id="rId7"/>
    <p:sldLayoutId id="2147483651" r:id="rId8"/>
    <p:sldLayoutId id="2147483654" r:id="rId9"/>
    <p:sldLayoutId id="2147483655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7" r:id="rId16"/>
    <p:sldLayoutId id="2147483668" r:id="rId1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400" b="1" kern="1200">
          <a:solidFill>
            <a:srgbClr val="007FA3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56032" indent="-256032" algn="l" defTabSz="914400" rtl="0" eaLnBrk="1" latinLnBrk="0" hangingPunct="1">
        <a:spcBef>
          <a:spcPts val="1500"/>
        </a:spcBef>
        <a:buClr>
          <a:srgbClr val="007FA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600"/>
        </a:spcBef>
        <a:buClr>
          <a:srgbClr val="007FA3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600"/>
        </a:spcBef>
        <a:buClr>
          <a:srgbClr val="007FA3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600"/>
        </a:spcBef>
        <a:buClr>
          <a:srgbClr val="007FA3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600"/>
        </a:spcBef>
        <a:buClr>
          <a:srgbClr val="007FA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ts val="300"/>
        </a:spcBef>
        <a:buClr>
          <a:srgbClr val="007FA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ts val="300"/>
        </a:spcBef>
        <a:buClr>
          <a:srgbClr val="007FA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ts val="300"/>
        </a:spcBef>
        <a:buClr>
          <a:srgbClr val="007FA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ts val="300"/>
        </a:spcBef>
        <a:buClr>
          <a:srgbClr val="007FA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28600" y="1676400"/>
            <a:ext cx="3657600" cy="1066799"/>
          </a:xfrm>
        </p:spPr>
        <p:txBody>
          <a:bodyPr/>
          <a:lstStyle/>
          <a:p>
            <a:r>
              <a:rPr lang="en-US" altLang="en-US" dirty="0" smtClean="0"/>
              <a:t>Chapter 2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1219200" y="3200399"/>
            <a:ext cx="6400800" cy="1447801"/>
          </a:xfrm>
        </p:spPr>
        <p:txBody>
          <a:bodyPr/>
          <a:lstStyle/>
          <a:p>
            <a:r>
              <a:rPr lang="en-US" b="1" dirty="0" smtClean="0"/>
              <a:t>AN OVERVIEW OF THE FINANCIAL SYSTEM</a:t>
            </a:r>
            <a:endParaRPr lang="en-US" b="1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6286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Market </a:t>
            </a:r>
            <a:r>
              <a:rPr lang="en-US" dirty="0" smtClean="0"/>
              <a:t>Instruments </a:t>
            </a:r>
            <a:r>
              <a:rPr lang="en-US" sz="2000" b="0" dirty="0"/>
              <a:t>(1 of 2)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81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Table 1</a:t>
            </a:r>
            <a:r>
              <a:rPr lang="en-US" dirty="0" smtClean="0"/>
              <a:t> Principal Money Market Instruments 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057775" y="2296160"/>
          <a:ext cx="3713389" cy="370840"/>
        </p:xfrm>
        <a:graphic>
          <a:graphicData uri="http://schemas.openxmlformats.org/drawingml/2006/table">
            <a:tbl>
              <a:tblPr firstRow="1">
                <a:tableStyleId>{3B4B98B0-60AC-42C2-AFA5-B58CD77FA1E5}</a:tableStyleId>
              </a:tblPr>
              <a:tblGrid>
                <a:gridCol w="37133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Amount ($ billions, end of year)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2667000"/>
          <a:ext cx="8305801" cy="2392680"/>
        </p:xfrm>
        <a:graphic>
          <a:graphicData uri="http://schemas.openxmlformats.org/drawingml/2006/table">
            <a:tbl>
              <a:tblPr firstRow="1">
                <a:tableStyleId>{3B4B98B0-60AC-42C2-AFA5-B58CD77FA1E5}</a:tableStyleId>
              </a:tblPr>
              <a:tblGrid>
                <a:gridCol w="46288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46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3742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742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3742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Type of Instrument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1990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U.S. Treasury bills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527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647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1,767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1,816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Negotiable bank certificates of deposit (large denominations)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547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1,053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1,923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1,727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Commercial paper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558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1,602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1,058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885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Federal funds and security repurchase agreements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372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1,197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3,598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3,778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457200" y="5134948"/>
            <a:ext cx="8229600" cy="199667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 smtClean="0"/>
              <a:t>Source: Federal Reserve Flow of Funds Accounts; http://www.federalreserve.gov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5950625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pitchFamily="-84" charset="-128"/>
              </a:rPr>
              <a:t>Money Market Instruments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ea typeface="ヒラギノ角ゴ Pro W3" pitchFamily="-84" charset="-128"/>
              </a:rPr>
              <a:t>Treasury </a:t>
            </a:r>
            <a:r>
              <a:rPr lang="en-US" altLang="en-US" dirty="0">
                <a:ea typeface="ヒラギノ角ゴ Pro W3" pitchFamily="-84" charset="-128"/>
              </a:rPr>
              <a:t>Bills</a:t>
            </a:r>
          </a:p>
          <a:p>
            <a:pPr lvl="1">
              <a:spcBef>
                <a:spcPct val="50000"/>
              </a:spcBef>
            </a:pPr>
            <a:r>
              <a:rPr lang="en-US" altLang="en-US" sz="2200" dirty="0">
                <a:ea typeface="ヒラギノ角ゴ Pro W3" pitchFamily="-84" charset="-128"/>
              </a:rPr>
              <a:t>No interest payments but they are sold at a discounted price</a:t>
            </a:r>
          </a:p>
          <a:p>
            <a:pPr lvl="1">
              <a:spcBef>
                <a:spcPct val="50000"/>
              </a:spcBef>
            </a:pPr>
            <a:r>
              <a:rPr lang="en-US" altLang="en-US" sz="2200" dirty="0">
                <a:ea typeface="ヒラギノ角ゴ Pro W3" pitchFamily="-84" charset="-128"/>
              </a:rPr>
              <a:t>The most liquid instruments </a:t>
            </a:r>
          </a:p>
          <a:p>
            <a:pPr>
              <a:spcBef>
                <a:spcPct val="50000"/>
              </a:spcBef>
            </a:pPr>
            <a:r>
              <a:rPr lang="en-US" altLang="en-US" dirty="0">
                <a:ea typeface="ヒラギノ角ゴ Pro W3" pitchFamily="-84" charset="-128"/>
              </a:rPr>
              <a:t>Negotiable Bank Certificates of Deposits</a:t>
            </a:r>
          </a:p>
          <a:p>
            <a:pPr>
              <a:spcBef>
                <a:spcPct val="50000"/>
              </a:spcBef>
            </a:pPr>
            <a:r>
              <a:rPr lang="en-US" altLang="en-US" dirty="0">
                <a:ea typeface="ヒラギノ角ゴ Pro W3" pitchFamily="-84" charset="-128"/>
              </a:rPr>
              <a:t>Commercial Papers </a:t>
            </a:r>
          </a:p>
          <a:p>
            <a:pPr>
              <a:spcBef>
                <a:spcPct val="50000"/>
              </a:spcBef>
            </a:pPr>
            <a:r>
              <a:rPr lang="en-US" altLang="en-US" dirty="0">
                <a:ea typeface="ヒラギノ角ゴ Pro W3" pitchFamily="-84" charset="-128"/>
              </a:rPr>
              <a:t>Repurchase Agreements </a:t>
            </a:r>
          </a:p>
          <a:p>
            <a:pPr lvl="1">
              <a:spcBef>
                <a:spcPct val="50000"/>
              </a:spcBef>
            </a:pPr>
            <a:r>
              <a:rPr lang="en-US" altLang="en-US" sz="2200" dirty="0">
                <a:ea typeface="ヒラギノ角ゴ Pro W3" pitchFamily="-84" charset="-128"/>
              </a:rPr>
              <a:t>With very short maturities </a:t>
            </a:r>
          </a:p>
          <a:p>
            <a:pPr lvl="1">
              <a:spcBef>
                <a:spcPct val="50000"/>
              </a:spcBef>
            </a:pPr>
            <a:r>
              <a:rPr lang="en-US" altLang="en-US" sz="2200" dirty="0">
                <a:ea typeface="ヒラギノ角ゴ Pro W3" pitchFamily="-84" charset="-128"/>
              </a:rPr>
              <a:t>Treasury bills serve as </a:t>
            </a:r>
            <a:r>
              <a:rPr lang="en-US" altLang="en-US" sz="2200" dirty="0" smtClean="0">
                <a:ea typeface="ヒラギノ角ゴ Pro W3" pitchFamily="-84" charset="-128"/>
              </a:rPr>
              <a:t>collateral</a:t>
            </a:r>
            <a:r>
              <a:rPr lang="zh-TW" altLang="en-US" sz="2200" dirty="0" smtClean="0">
                <a:ea typeface="ヒラギノ角ゴ Pro W3" pitchFamily="-84" charset="-128"/>
              </a:rPr>
              <a:t> </a:t>
            </a:r>
            <a:r>
              <a:rPr lang="en-US" altLang="zh-TW" sz="2200" dirty="0" smtClean="0">
                <a:ea typeface="ヒラギノ角ゴ Pro W3" pitchFamily="-84" charset="-128"/>
              </a:rPr>
              <a:t>(an asset that the lender will receive if the borrower </a:t>
            </a:r>
            <a:r>
              <a:rPr lang="en-US" altLang="zh-TW" sz="2200" b="1" dirty="0" smtClean="0">
                <a:ea typeface="ヒラギノ角ゴ Pro W3" pitchFamily="-84" charset="-128"/>
              </a:rPr>
              <a:t>defaults</a:t>
            </a:r>
            <a:r>
              <a:rPr lang="en-US" altLang="zh-TW" sz="2200" dirty="0" smtClean="0">
                <a:ea typeface="ヒラギノ角ゴ Pro W3" pitchFamily="-84" charset="-128"/>
              </a:rPr>
              <a:t>)</a:t>
            </a:r>
            <a:endParaRPr lang="en-US" altLang="en-US" sz="2200" dirty="0">
              <a:ea typeface="ヒラギノ角ゴ Pro W3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768823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5372"/>
            <a:ext cx="8229600" cy="546628"/>
          </a:xfrm>
        </p:spPr>
        <p:txBody>
          <a:bodyPr/>
          <a:lstStyle/>
          <a:p>
            <a:r>
              <a:rPr lang="en-US" dirty="0"/>
              <a:t>Financial Market </a:t>
            </a:r>
            <a:r>
              <a:rPr lang="en-US" dirty="0" smtClean="0"/>
              <a:t>Instruments </a:t>
            </a:r>
            <a:r>
              <a:rPr lang="en-US" sz="2000" b="0" dirty="0" smtClean="0"/>
              <a:t>(2 </a:t>
            </a:r>
            <a:r>
              <a:rPr lang="en-US" sz="2000" b="0" dirty="0"/>
              <a:t>of 2)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36637"/>
            <a:ext cx="8229600" cy="381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Table 2</a:t>
            </a:r>
            <a:r>
              <a:rPr lang="en-US" dirty="0" smtClean="0"/>
              <a:t> Principal Capital Market Instruments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724400" y="1570037"/>
          <a:ext cx="4191000" cy="370840"/>
        </p:xfrm>
        <a:graphic>
          <a:graphicData uri="http://schemas.openxmlformats.org/drawingml/2006/table">
            <a:tbl>
              <a:tblPr firstRow="1">
                <a:tableStyleId>{3B4B98B0-60AC-42C2-AFA5-B58CD77FA1E5}</a:tableStyleId>
              </a:tblPr>
              <a:tblGrid>
                <a:gridCol w="4191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Amount ($ billions, end of year)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1940877"/>
          <a:ext cx="8468360" cy="3977640"/>
        </p:xfrm>
        <a:graphic>
          <a:graphicData uri="http://schemas.openxmlformats.org/drawingml/2006/table">
            <a:tbl>
              <a:tblPr firstRow="1">
                <a:tableStyleId>{3B4B98B0-60AC-42C2-AFA5-B58CD77FA1E5}</a:tableStyleId>
              </a:tblPr>
              <a:tblGrid>
                <a:gridCol w="4267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550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20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204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8204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Type of Instrument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1990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Corporate stocks (market value)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3,530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17,628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23,567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38,685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Residential mortgages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2,676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5,205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10,446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10,283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Corporate bonds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1,703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4,991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10,337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12,008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U.S. government securities (marketable long-term)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2,340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3,171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7,405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12,064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U.S. government agency securities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1,446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4,345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7,598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8,531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 and local government bonds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957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1,139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2,961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3,030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Bank commercial loans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818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1,497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2,001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3,360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Consumer loans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811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1,728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2,647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3,765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Commercial and farm mortgages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838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1,276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2,450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2,850</a:t>
                      </a:r>
                      <a:endParaRPr lang="en-US" dirty="0"/>
                    </a:p>
                  </a:txBody>
                  <a:tcPr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457200" y="6019800"/>
            <a:ext cx="8229600" cy="182563"/>
          </a:xfrm>
        </p:spPr>
        <p:txBody>
          <a:bodyPr/>
          <a:lstStyle/>
          <a:p>
            <a:pPr marL="0" indent="0">
              <a:buNone/>
            </a:pPr>
            <a:r>
              <a:rPr lang="en-US" sz="1200" i="1" dirty="0" smtClean="0"/>
              <a:t>Source:</a:t>
            </a:r>
            <a:r>
              <a:rPr lang="en-US" sz="1200" dirty="0" smtClean="0"/>
              <a:t> Federal Reserve Flow of Funds Accounts; http://www.federalreserve.gov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5950625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Internationalization of Financial Markets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70120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US" sz="2200" b="1" dirty="0">
                <a:ea typeface="ヒラギノ角ゴ Pro W3" charset="-128"/>
              </a:rPr>
              <a:t>Foreign Bonds</a:t>
            </a:r>
            <a:r>
              <a:rPr lang="en-US" sz="2200" dirty="0">
                <a:ea typeface="ヒラギノ角ゴ Pro W3" charset="-128"/>
              </a:rPr>
              <a:t>: sold in a foreign country and denominated in that </a:t>
            </a:r>
            <a:r>
              <a:rPr lang="en-US" sz="2200" dirty="0" smtClean="0">
                <a:ea typeface="ヒラギノ角ゴ Pro W3" charset="-128"/>
              </a:rPr>
              <a:t>country</a:t>
            </a:r>
            <a:r>
              <a:rPr lang="en-US" sz="2000" dirty="0">
                <a:ea typeface="ヒラギノ角ゴ Pro W3" charset="-128"/>
              </a:rPr>
              <a:t>’</a:t>
            </a:r>
            <a:r>
              <a:rPr lang="en-US" altLang="ja-JP" sz="2200" dirty="0" smtClean="0">
                <a:ea typeface="ヒラギノ角ゴ Pro W3" charset="-128"/>
              </a:rPr>
              <a:t>s </a:t>
            </a:r>
            <a:r>
              <a:rPr lang="en-US" altLang="ja-JP" sz="2200" dirty="0">
                <a:ea typeface="ヒラギノ角ゴ Pro W3" charset="-128"/>
              </a:rPr>
              <a:t>currency</a:t>
            </a:r>
          </a:p>
          <a:p>
            <a:pPr>
              <a:spcBef>
                <a:spcPts val="1000"/>
              </a:spcBef>
            </a:pPr>
            <a:r>
              <a:rPr lang="en-US" sz="2200" b="1" dirty="0">
                <a:ea typeface="ヒラギノ角ゴ Pro W3" charset="-128"/>
              </a:rPr>
              <a:t>Eurobond</a:t>
            </a:r>
            <a:r>
              <a:rPr lang="en-US" sz="2200" dirty="0">
                <a:ea typeface="ヒラギノ角ゴ Pro W3" charset="-128"/>
              </a:rPr>
              <a:t>: bond denominated in a currency other than that of the country in which it is sold</a:t>
            </a:r>
          </a:p>
          <a:p>
            <a:pPr>
              <a:spcBef>
                <a:spcPts val="1000"/>
              </a:spcBef>
            </a:pPr>
            <a:r>
              <a:rPr lang="en-US" sz="2200" b="1" dirty="0">
                <a:ea typeface="ヒラギノ角ゴ Pro W3" charset="-128"/>
              </a:rPr>
              <a:t>Eurocurrencies</a:t>
            </a:r>
            <a:r>
              <a:rPr lang="en-US" sz="2200" dirty="0">
                <a:ea typeface="ヒラギノ角ゴ Pro W3" charset="-128"/>
              </a:rPr>
              <a:t>: foreign currencies deposited in banks outside the home country</a:t>
            </a:r>
          </a:p>
          <a:p>
            <a:pPr lvl="1">
              <a:spcBef>
                <a:spcPts val="1000"/>
              </a:spcBef>
            </a:pPr>
            <a:r>
              <a:rPr lang="en-US" sz="2200" b="1" dirty="0">
                <a:ea typeface="ヒラギノ角ゴ Pro W3" charset="-128"/>
              </a:rPr>
              <a:t>Eurodollars</a:t>
            </a:r>
            <a:r>
              <a:rPr lang="en-US" sz="2200" dirty="0">
                <a:ea typeface="ヒラギノ角ゴ Pro W3" charset="-128"/>
              </a:rPr>
              <a:t>: U.S. dollars deposited in foreign banks outside the </a:t>
            </a:r>
            <a:r>
              <a:rPr lang="en-US" sz="2200" dirty="0" smtClean="0">
                <a:ea typeface="ヒラギノ角ゴ Pro W3" charset="-128"/>
              </a:rPr>
              <a:t>United States </a:t>
            </a:r>
            <a:r>
              <a:rPr lang="en-US" sz="2200" dirty="0">
                <a:ea typeface="ヒラギノ角ゴ Pro W3" charset="-128"/>
              </a:rPr>
              <a:t>or in foreign branches of </a:t>
            </a:r>
            <a:r>
              <a:rPr lang="en-US" sz="2200" dirty="0" smtClean="0">
                <a:ea typeface="ヒラギノ角ゴ Pro W3" charset="-128"/>
              </a:rPr>
              <a:t>U.S. </a:t>
            </a:r>
            <a:r>
              <a:rPr lang="en-US" sz="2200" dirty="0">
                <a:ea typeface="ヒラギノ角ゴ Pro W3" charset="-128"/>
              </a:rPr>
              <a:t>banks</a:t>
            </a:r>
          </a:p>
          <a:p>
            <a:pPr>
              <a:spcBef>
                <a:spcPts val="1000"/>
              </a:spcBef>
            </a:pPr>
            <a:r>
              <a:rPr lang="en-US" sz="2200" b="1" dirty="0">
                <a:ea typeface="ヒラギノ角ゴ Pro W3" charset="-128"/>
              </a:rPr>
              <a:t>World Stock Markets</a:t>
            </a:r>
            <a:r>
              <a:rPr lang="en-US" sz="2200" dirty="0">
                <a:ea typeface="ヒラギノ角ゴ Pro W3" charset="-128"/>
              </a:rPr>
              <a:t>:</a:t>
            </a:r>
          </a:p>
          <a:p>
            <a:pPr lvl="1">
              <a:spcBef>
                <a:spcPts val="1000"/>
              </a:spcBef>
            </a:pPr>
            <a:r>
              <a:rPr lang="en-US" sz="2200" dirty="0">
                <a:ea typeface="ヒラギノ角ゴ Pro W3" charset="-128"/>
              </a:rPr>
              <a:t>help finance corporations in the </a:t>
            </a:r>
            <a:r>
              <a:rPr lang="en-US" sz="2200" dirty="0" smtClean="0">
                <a:ea typeface="ヒラギノ角ゴ Pro W3" charset="-128"/>
              </a:rPr>
              <a:t>United States </a:t>
            </a:r>
            <a:r>
              <a:rPr lang="en-US" sz="2200" dirty="0">
                <a:ea typeface="ヒラギノ角ゴ Pro W3" charset="-128"/>
              </a:rPr>
              <a:t>and the U.S. federal </a:t>
            </a:r>
            <a:r>
              <a:rPr lang="en-US" sz="2200" dirty="0" smtClean="0">
                <a:ea typeface="ヒラギノ角ゴ Pro W3" charset="-128"/>
              </a:rPr>
              <a:t>government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252837011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of Financial Intermediaries: Indirect </a:t>
            </a:r>
            <a:r>
              <a:rPr lang="en-US" dirty="0" smtClean="0"/>
              <a:t>Finance </a:t>
            </a:r>
            <a:r>
              <a:rPr lang="en-US" sz="2000" b="0" dirty="0"/>
              <a:t>(1 of </a:t>
            </a:r>
            <a:r>
              <a:rPr lang="en-US" sz="2000" b="0" dirty="0" smtClean="0"/>
              <a:t>3)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ヒラギノ角ゴ Pro W3" charset="-128"/>
              </a:rPr>
              <a:t>Lower transaction costs (time and money spent in carrying out financial transactions) </a:t>
            </a:r>
          </a:p>
          <a:p>
            <a:pPr lvl="1"/>
            <a:r>
              <a:rPr lang="en-US" dirty="0">
                <a:ea typeface="ヒラギノ角ゴ Pro W3" charset="-128"/>
              </a:rPr>
              <a:t>Economies of scale</a:t>
            </a:r>
          </a:p>
          <a:p>
            <a:pPr lvl="1"/>
            <a:r>
              <a:rPr lang="en-US" dirty="0">
                <a:ea typeface="ヒラギノ角ゴ Pro W3" charset="-128"/>
              </a:rPr>
              <a:t>Liquidity services</a:t>
            </a:r>
          </a:p>
          <a:p>
            <a:pPr>
              <a:spcBef>
                <a:spcPct val="50000"/>
              </a:spcBef>
            </a:pPr>
            <a:r>
              <a:rPr lang="en-US" dirty="0">
                <a:ea typeface="ヒラギノ角ゴ Pro W3" charset="-128"/>
              </a:rPr>
              <a:t>Reduce the exposure of investors to risk</a:t>
            </a:r>
          </a:p>
          <a:p>
            <a:pPr lvl="1"/>
            <a:r>
              <a:rPr lang="en-US" dirty="0">
                <a:ea typeface="ヒラギノ角ゴ Pro W3" charset="-128"/>
              </a:rPr>
              <a:t>Risk </a:t>
            </a:r>
            <a:r>
              <a:rPr lang="en-US" dirty="0" smtClean="0">
                <a:ea typeface="ヒラギノ角ゴ Pro W3" charset="-128"/>
              </a:rPr>
              <a:t>sharing (asset transformation</a:t>
            </a:r>
            <a:r>
              <a:rPr lang="en-US" dirty="0">
                <a:ea typeface="ヒラギノ角ゴ Pro W3" charset="-128"/>
              </a:rPr>
              <a:t>)</a:t>
            </a:r>
          </a:p>
          <a:p>
            <a:pPr lvl="1"/>
            <a:r>
              <a:rPr lang="en-US" dirty="0" smtClean="0">
                <a:ea typeface="ヒラギノ角ゴ Pro W3" charset="-128"/>
              </a:rPr>
              <a:t>Diversification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0472460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of Financial Intermediaries: Indirect </a:t>
            </a:r>
            <a:r>
              <a:rPr lang="en-US" dirty="0" smtClean="0"/>
              <a:t>Finance </a:t>
            </a:r>
            <a:r>
              <a:rPr lang="en-US" sz="2000" b="0" dirty="0" smtClean="0"/>
              <a:t>(2 </a:t>
            </a:r>
            <a:r>
              <a:rPr lang="en-US" sz="2000" b="0" dirty="0"/>
              <a:t>of 3)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ヒラギノ角ゴ Pro W3" charset="-128"/>
              </a:rPr>
              <a:t>Deal with asymmetric information problems:</a:t>
            </a:r>
          </a:p>
          <a:p>
            <a:pPr lvl="1"/>
            <a:r>
              <a:rPr lang="en-US" b="1" dirty="0">
                <a:ea typeface="ヒラギノ角ゴ Pro W3" charset="-128"/>
              </a:rPr>
              <a:t>Adverse Selection </a:t>
            </a:r>
            <a:r>
              <a:rPr lang="en-US" dirty="0">
                <a:ea typeface="ヒラギノ角ゴ Pro W3" charset="-128"/>
              </a:rPr>
              <a:t>(before the transaction): try to avoid selecting the risky borrower by gathering information about them</a:t>
            </a:r>
          </a:p>
          <a:p>
            <a:pPr lvl="1"/>
            <a:r>
              <a:rPr lang="en-US" b="1" dirty="0">
                <a:ea typeface="ヒラギノ角ゴ Pro W3" charset="-128"/>
              </a:rPr>
              <a:t>Moral Hazard </a:t>
            </a:r>
            <a:r>
              <a:rPr lang="en-US" dirty="0">
                <a:ea typeface="ヒラギノ角ゴ Pro W3" charset="-128"/>
              </a:rPr>
              <a:t>(after the transaction): ensure borrower will not engage in activities that will prevent him/her to repay the loan. </a:t>
            </a:r>
          </a:p>
          <a:p>
            <a:pPr lvl="2"/>
            <a:r>
              <a:rPr lang="en-US" dirty="0">
                <a:ea typeface="ヒラギノ角ゴ Pro W3" charset="-128"/>
              </a:rPr>
              <a:t>Sign a contract with restrictive covenants</a:t>
            </a:r>
            <a:r>
              <a:rPr lang="en-US" dirty="0" smtClean="0">
                <a:ea typeface="ヒラギノ角ゴ Pro W3" charset="-128"/>
              </a:rPr>
              <a:t>.</a:t>
            </a:r>
            <a:endParaRPr lang="en-US" dirty="0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643034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of Financial Intermediaries: Indirect </a:t>
            </a:r>
            <a:r>
              <a:rPr lang="en-US" dirty="0" smtClean="0"/>
              <a:t>Finance </a:t>
            </a:r>
            <a:r>
              <a:rPr lang="en-US" sz="2000" b="0" dirty="0" smtClean="0"/>
              <a:t>(3 </a:t>
            </a:r>
            <a:r>
              <a:rPr lang="en-US" sz="2000" b="0" dirty="0"/>
              <a:t>of 3)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ヒラギノ角ゴ Pro W3" charset="-128"/>
              </a:rPr>
              <a:t>Conclusion:</a:t>
            </a:r>
          </a:p>
          <a:p>
            <a:pPr lvl="1"/>
            <a:r>
              <a:rPr lang="en-US" dirty="0">
                <a:ea typeface="ヒラギノ角ゴ Pro W3" charset="-128"/>
              </a:rPr>
              <a:t>Financial intermediaries allow </a:t>
            </a:r>
            <a:r>
              <a:rPr lang="en-US" dirty="0" smtClean="0">
                <a:ea typeface="ヒラギノ角ゴ Pro W3" charset="-128"/>
              </a:rPr>
              <a:t>“</a:t>
            </a:r>
            <a:r>
              <a:rPr lang="en-US" altLang="ja-JP" dirty="0" smtClean="0">
                <a:ea typeface="ヒラギノ角ゴ Pro W3" charset="-128"/>
              </a:rPr>
              <a:t>small” </a:t>
            </a:r>
            <a:r>
              <a:rPr lang="en-US" altLang="ja-JP" dirty="0">
                <a:ea typeface="ヒラギノ角ゴ Pro W3" charset="-128"/>
              </a:rPr>
              <a:t>savers and borrowers to benefit from the existence of financial markets. </a:t>
            </a:r>
            <a:endParaRPr lang="en-US" dirty="0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207134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Financial </a:t>
            </a:r>
            <a:r>
              <a:rPr lang="en-US" dirty="0" smtClean="0"/>
              <a:t>Intermediaries </a:t>
            </a:r>
            <a:r>
              <a:rPr lang="en-US" sz="2000" b="0" dirty="0" smtClean="0"/>
              <a:t>(1 of </a:t>
            </a:r>
            <a:r>
              <a:rPr lang="en-US" sz="2000" b="0" dirty="0" smtClean="0"/>
              <a:t>3)</a:t>
            </a:r>
            <a:endParaRPr lang="en-IN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61999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/>
              <a:t>Table 3 </a:t>
            </a:r>
            <a:r>
              <a:rPr lang="en-IN" dirty="0"/>
              <a:t>Primary Assets and Liabilities of Financial Intermediaries</a:t>
            </a:r>
            <a:endParaRPr lang="en-IN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662518"/>
              </p:ext>
            </p:extLst>
          </p:nvPr>
        </p:nvGraphicFramePr>
        <p:xfrm>
          <a:off x="381001" y="2600960"/>
          <a:ext cx="8534399" cy="2809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1534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35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838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15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Type of Intermediary</a:t>
                      </a:r>
                      <a:endParaRPr lang="en-IN" sz="1500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1" dirty="0" smtClean="0"/>
                        <a:t>Primary Liabilities (Sources of Funds)</a:t>
                      </a:r>
                      <a:endParaRPr lang="en-IN" sz="1500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1" dirty="0" smtClean="0"/>
                        <a:t>Primary Assets (Uses of Funds)</a:t>
                      </a:r>
                      <a:endParaRPr lang="en-IN" sz="1500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5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Depository institutions (banks)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Blank</a:t>
                      </a:r>
                      <a:endParaRPr lang="en-IN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Blank</a:t>
                      </a:r>
                      <a:endParaRPr lang="en-IN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Commercial banks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Deposits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dirty="0" smtClean="0"/>
                        <a:t>Business and consumer loans, mortgages, U.S. government securities, and municipal bonds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Savings and loan associations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Deposits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Mortgages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Mutual savings banks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Deposits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Mortgages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Credit unions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Deposits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Consumer loans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699645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Financial </a:t>
            </a:r>
            <a:r>
              <a:rPr lang="en-US" dirty="0" smtClean="0"/>
              <a:t>Intermediaries </a:t>
            </a:r>
            <a:r>
              <a:rPr lang="en-US" sz="2000" b="0" dirty="0" smtClean="0"/>
              <a:t>(2 of </a:t>
            </a:r>
            <a:r>
              <a:rPr lang="en-US" sz="2000" b="0" dirty="0"/>
              <a:t>3</a:t>
            </a:r>
            <a:r>
              <a:rPr lang="en-US" sz="2000" b="0" dirty="0" smtClean="0"/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1000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[</a:t>
            </a:r>
            <a:r>
              <a:rPr lang="en-IN" b="1" dirty="0" smtClean="0"/>
              <a:t>Table 3 </a:t>
            </a:r>
            <a:r>
              <a:rPr lang="en-IN" dirty="0" smtClean="0"/>
              <a:t>Continued]</a:t>
            </a:r>
            <a:endParaRPr lang="en-IN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150656"/>
              </p:ext>
            </p:extLst>
          </p:nvPr>
        </p:nvGraphicFramePr>
        <p:xfrm>
          <a:off x="381001" y="2235200"/>
          <a:ext cx="8534399" cy="279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1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073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838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15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Type of Intermediary</a:t>
                      </a:r>
                      <a:endParaRPr lang="en-IN" sz="1500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1" dirty="0" smtClean="0"/>
                        <a:t>Primary Liabilities (Sources of Funds)</a:t>
                      </a:r>
                      <a:endParaRPr lang="en-IN" sz="1500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1" dirty="0" smtClean="0"/>
                        <a:t>Primary Assets (Uses of Funds)</a:t>
                      </a:r>
                      <a:endParaRPr lang="en-IN" sz="1500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5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Contractual savings institutions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chemeClr val="bg1"/>
                          </a:solidFill>
                        </a:rPr>
                        <a:t>Blank</a:t>
                      </a:r>
                      <a:endParaRPr lang="en-IN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Blank</a:t>
                      </a:r>
                      <a:endParaRPr lang="en-IN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Life insurance companies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Premiums from policies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Corporate bonds and mortgages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Fire and casualty insurance</a:t>
                      </a:r>
                    </a:p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companies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Premiums from policies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Municipal bonds, corporate bonds and stock, and U.S. government securities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Pension funds, government</a:t>
                      </a:r>
                    </a:p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retirement funds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Employer and employee</a:t>
                      </a:r>
                    </a:p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contributions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Corporate bonds and stock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99592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Financial </a:t>
            </a:r>
            <a:r>
              <a:rPr lang="en-US" dirty="0" smtClean="0"/>
              <a:t>Intermediaries </a:t>
            </a:r>
            <a:r>
              <a:rPr lang="en-US" sz="2000" b="0" dirty="0" smtClean="0"/>
              <a:t>(3 </a:t>
            </a:r>
            <a:r>
              <a:rPr lang="en-US" sz="2000" b="0" dirty="0"/>
              <a:t>of </a:t>
            </a:r>
            <a:r>
              <a:rPr lang="en-US" sz="2000" b="0" dirty="0" smtClean="0"/>
              <a:t>3)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1000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[</a:t>
            </a:r>
            <a:r>
              <a:rPr lang="en-IN" b="1" dirty="0" smtClean="0"/>
              <a:t>Table 3 </a:t>
            </a:r>
            <a:r>
              <a:rPr lang="en-IN" dirty="0" smtClean="0"/>
              <a:t>Continued]</a:t>
            </a:r>
            <a:endParaRPr lang="en-IN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444344"/>
              </p:ext>
            </p:extLst>
          </p:nvPr>
        </p:nvGraphicFramePr>
        <p:xfrm>
          <a:off x="381001" y="2194560"/>
          <a:ext cx="8534399" cy="2758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1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073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838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15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Type of Intermediary</a:t>
                      </a:r>
                      <a:endParaRPr lang="en-IN" sz="1500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1" dirty="0" smtClean="0"/>
                        <a:t>Primary Liabilities (Sources of Funds)</a:t>
                      </a:r>
                      <a:endParaRPr lang="en-IN" sz="1500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1" dirty="0" smtClean="0"/>
                        <a:t>Primary Assets (Uses of Funds)</a:t>
                      </a:r>
                      <a:endParaRPr lang="en-IN" sz="1500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5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Investment intermediaries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Blank</a:t>
                      </a:r>
                      <a:endParaRPr lang="en-IN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Blank</a:t>
                      </a:r>
                      <a:endParaRPr lang="en-IN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Finance companies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Commercial paper, stocks,</a:t>
                      </a:r>
                    </a:p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bonds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Consumer and business loans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Mutual funds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Shares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Stocks, bonds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Money market mutual funds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Shares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Money market instruments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Hedge funds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Partnership participation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Stocks, bonds, loans, foreign</a:t>
                      </a:r>
                    </a:p>
                    <a:p>
                      <a:r>
                        <a:rPr lang="en-IN" sz="15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currencies, and many other assets</a:t>
                      </a:r>
                      <a:endParaRPr lang="en-IN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66534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</a:t>
            </a:r>
            <a:r>
              <a:rPr lang="en-US" dirty="0" smtClean="0"/>
              <a:t>Objectives </a:t>
            </a:r>
            <a:r>
              <a:rPr lang="en-US" sz="2000" b="0" dirty="0" smtClean="0"/>
              <a:t>(1 of 2)</a:t>
            </a:r>
            <a:endParaRPr lang="en-IN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ヒラギノ角ゴ Pro W3" charset="-128"/>
              </a:rPr>
              <a:t>Compare and contrast direct and indirect finance.</a:t>
            </a:r>
          </a:p>
          <a:p>
            <a:r>
              <a:rPr lang="en-US" dirty="0">
                <a:ea typeface="ヒラギノ角ゴ Pro W3" charset="-128"/>
              </a:rPr>
              <a:t>Identify the structure and components of financial markets.</a:t>
            </a:r>
          </a:p>
          <a:p>
            <a:r>
              <a:rPr lang="en-US" dirty="0">
                <a:ea typeface="ヒラギノ角ゴ Pro W3" charset="-128"/>
              </a:rPr>
              <a:t>List and describe the different types of financial market instruments.</a:t>
            </a:r>
          </a:p>
          <a:p>
            <a:r>
              <a:rPr lang="en-US" dirty="0">
                <a:ea typeface="ヒラギノ角ゴ Pro W3" charset="-128"/>
              </a:rPr>
              <a:t>Recognize the international dimensions of financial markets</a:t>
            </a:r>
            <a:r>
              <a:rPr lang="en-US" dirty="0" smtClean="0">
                <a:ea typeface="ヒラギノ角ゴ Pro W3" charset="-128"/>
              </a:rPr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9557507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</a:t>
            </a:r>
            <a:r>
              <a:rPr lang="en-US" dirty="0" smtClean="0"/>
              <a:t>Objectives </a:t>
            </a:r>
            <a:r>
              <a:rPr lang="en-US" sz="2000" b="0" dirty="0" smtClean="0"/>
              <a:t>(2 </a:t>
            </a:r>
            <a:r>
              <a:rPr lang="en-US" sz="2000" b="0" dirty="0"/>
              <a:t>of 2)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ヒラギノ角ゴ Pro W3" charset="-128"/>
              </a:rPr>
              <a:t>Summarize the roles of transaction costs, risk sharing, and information costs as they relate to financial intermediaries.</a:t>
            </a:r>
          </a:p>
          <a:p>
            <a:r>
              <a:rPr lang="en-US" dirty="0">
                <a:ea typeface="ヒラギノ角ゴ Pro W3" charset="-128"/>
              </a:rPr>
              <a:t>List and describe the different types of financial intermediaries.</a:t>
            </a:r>
          </a:p>
          <a:p>
            <a:r>
              <a:rPr lang="en-US" dirty="0">
                <a:ea typeface="ヒラギノ角ゴ Pro W3" charset="-128"/>
              </a:rPr>
              <a:t>Identify the reasons for and list the types of financial market regulations.</a:t>
            </a:r>
          </a:p>
        </p:txBody>
      </p:sp>
    </p:spTree>
    <p:extLst>
      <p:ext uri="{BB962C8B-B14F-4D97-AF65-F5344CB8AC3E}">
        <p14:creationId xmlns:p14="http://schemas.microsoft.com/office/powerpoint/2010/main" val="218250991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of Financial </a:t>
            </a:r>
            <a:r>
              <a:rPr lang="en-US" dirty="0" smtClean="0"/>
              <a:t>Markets </a:t>
            </a:r>
            <a:r>
              <a:rPr lang="en-US" sz="2000" b="0" dirty="0"/>
              <a:t>(1 of </a:t>
            </a:r>
            <a:r>
              <a:rPr lang="en-US" sz="2000" b="0" dirty="0" smtClean="0"/>
              <a:t>2)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ヒラギノ角ゴ Pro W3" charset="-128"/>
              </a:rPr>
              <a:t>Performs the essential function of channeling funds from economic players that have saved surplus funds to those that have a shortage of funds</a:t>
            </a:r>
          </a:p>
          <a:p>
            <a:r>
              <a:rPr lang="en-US" b="1" dirty="0">
                <a:ea typeface="ヒラギノ角ゴ Pro W3" charset="-128"/>
              </a:rPr>
              <a:t>Direct finance</a:t>
            </a:r>
            <a:r>
              <a:rPr lang="en-US" dirty="0">
                <a:ea typeface="ヒラギノ角ゴ Pro W3" charset="-128"/>
              </a:rPr>
              <a:t>: borrowers borrow funds directly from lenders in financial markets by selling them </a:t>
            </a:r>
            <a:r>
              <a:rPr lang="en-US" dirty="0" smtClean="0">
                <a:ea typeface="ヒラギノ角ゴ Pro W3" charset="-128"/>
              </a:rPr>
              <a:t>securities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8275695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of Financial </a:t>
            </a:r>
            <a:r>
              <a:rPr lang="en-US" dirty="0" smtClean="0"/>
              <a:t>Markets </a:t>
            </a:r>
            <a:r>
              <a:rPr lang="en-US" sz="2000" b="0" dirty="0" smtClean="0"/>
              <a:t>(2 </a:t>
            </a:r>
            <a:r>
              <a:rPr lang="en-US" sz="2000" b="0" dirty="0"/>
              <a:t>of </a:t>
            </a:r>
            <a:r>
              <a:rPr lang="en-US" sz="2000" b="0" dirty="0" smtClean="0"/>
              <a:t>2)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ヒラギノ角ゴ Pro W3" charset="-128"/>
              </a:rPr>
              <a:t>Promotes economic efficiency by producing an efficient allocation of </a:t>
            </a:r>
            <a:r>
              <a:rPr lang="en-US" b="1" dirty="0">
                <a:ea typeface="ヒラギノ角ゴ Pro W3" charset="-128"/>
              </a:rPr>
              <a:t>capital</a:t>
            </a:r>
            <a:r>
              <a:rPr lang="en-US" dirty="0">
                <a:ea typeface="ヒラギノ角ゴ Pro W3" charset="-128"/>
              </a:rPr>
              <a:t>, which increases production </a:t>
            </a:r>
          </a:p>
          <a:p>
            <a:r>
              <a:rPr lang="en-US" dirty="0">
                <a:ea typeface="ヒラギノ角ゴ Pro W3" charset="-128"/>
              </a:rPr>
              <a:t>Directly improve the well-being of consumers by allowing them to time purchases better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5180859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1 Flows of Funds Through the Financial System</a:t>
            </a:r>
            <a:endParaRPr lang="en-IN" dirty="0"/>
          </a:p>
        </p:txBody>
      </p:sp>
      <p:pic>
        <p:nvPicPr>
          <p:cNvPr id="4" name="Picture 3" descr="The diagram shows lender-savers on the left as:&#10;1. Households&#10;2. Business firms&#10;3. Government&#10;4. Foreigners&#10;The borrower-spenders are shown on the right as:&#10;1. Business firms&#10;2. Government&#10;3. Households&#10;4. Foreigners&#10;The diagram shows two channels of flow of funds from the lender-savers to the borrower-spenders. In the &quot;Direct Finance&quot; channel, the funds flow directly from the lender-savers to the borrower-spenders through the financial markets. In the &quot;Indirect Finance&quot; channel, the funds from the lender-savers are borrowed first by the financial intermediaries and then flow to the borrower-spenders, either directly or through the financial markets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675" y="1750141"/>
            <a:ext cx="6878650" cy="4292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38380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Financial </a:t>
            </a:r>
            <a:r>
              <a:rPr lang="en-US" dirty="0" smtClean="0"/>
              <a:t>Markets </a:t>
            </a:r>
            <a:r>
              <a:rPr lang="en-US" sz="2000" b="0" dirty="0"/>
              <a:t>(1 of 3</a:t>
            </a:r>
            <a:r>
              <a:rPr lang="en-US" sz="2000" b="0" dirty="0" smtClean="0"/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dirty="0">
                <a:ea typeface="ヒラギノ角ゴ Pro W3" charset="-128"/>
              </a:rPr>
              <a:t>Debt and Equity Markets</a:t>
            </a:r>
          </a:p>
          <a:p>
            <a:pPr lvl="1">
              <a:spcBef>
                <a:spcPct val="50000"/>
              </a:spcBef>
            </a:pPr>
            <a:r>
              <a:rPr lang="en-US" b="1" dirty="0">
                <a:ea typeface="ヒラギノ角ゴ Pro W3" charset="-128"/>
              </a:rPr>
              <a:t>Debt instruments </a:t>
            </a:r>
            <a:r>
              <a:rPr lang="en-US" b="1" dirty="0" smtClean="0">
                <a:ea typeface="ヒラギノ角ゴ Pro W3" charset="-128"/>
              </a:rPr>
              <a:t>(</a:t>
            </a:r>
            <a:r>
              <a:rPr lang="en-US" altLang="en-US" b="1" dirty="0">
                <a:ea typeface="ヒラギノ角ゴ Pro W3" pitchFamily="-84" charset="-128"/>
              </a:rPr>
              <a:t>contractual agreement</a:t>
            </a:r>
            <a:r>
              <a:rPr lang="en-US" b="1" dirty="0" smtClean="0">
                <a:ea typeface="ヒラギノ角ゴ Pro W3" charset="-128"/>
              </a:rPr>
              <a:t>)	</a:t>
            </a:r>
          </a:p>
          <a:p>
            <a:pPr lvl="2">
              <a:spcBef>
                <a:spcPct val="50000"/>
              </a:spcBef>
            </a:pPr>
            <a:r>
              <a:rPr lang="en-US" altLang="zh-TW" sz="2400" kern="1200" dirty="0" smtClean="0">
                <a:solidFill>
                  <a:schemeClr val="tx1"/>
                </a:solidFill>
                <a:effectLst/>
              </a:rPr>
              <a:t>Maturity: </a:t>
            </a:r>
            <a:r>
              <a:rPr lang="en-US" altLang="en-US" dirty="0">
                <a:ea typeface="ヒラギノ角ゴ Pro W3" pitchFamily="-84" charset="-128"/>
              </a:rPr>
              <a:t>the remaining time until the expiration date</a:t>
            </a:r>
            <a:r>
              <a:rPr lang="en-US" altLang="zh-TW" sz="2400" kern="1200" dirty="0" smtClean="0">
                <a:solidFill>
                  <a:schemeClr val="tx1"/>
                </a:solidFill>
                <a:effectLst/>
              </a:rPr>
              <a:t>  </a:t>
            </a:r>
            <a:endParaRPr lang="en-US" dirty="0">
              <a:ea typeface="ヒラギノ角ゴ Pro W3" charset="-128"/>
            </a:endParaRPr>
          </a:p>
          <a:p>
            <a:pPr lvl="1">
              <a:spcBef>
                <a:spcPct val="50000"/>
              </a:spcBef>
            </a:pPr>
            <a:r>
              <a:rPr lang="en-US" b="1" dirty="0">
                <a:ea typeface="ヒラギノ角ゴ Pro W3" charset="-128"/>
              </a:rPr>
              <a:t>Equities</a:t>
            </a:r>
            <a:r>
              <a:rPr lang="en-US" dirty="0">
                <a:ea typeface="ヒラギノ角ゴ Pro W3" charset="-128"/>
              </a:rPr>
              <a:t> </a:t>
            </a:r>
            <a:r>
              <a:rPr lang="en-US" dirty="0" smtClean="0">
                <a:ea typeface="ヒラギノ角ゴ Pro W3" charset="-128"/>
              </a:rPr>
              <a:t>(</a:t>
            </a:r>
            <a:r>
              <a:rPr lang="en-US" b="1" dirty="0">
                <a:ea typeface="ヒラギノ角ゴ Pro W3" charset="-128"/>
              </a:rPr>
              <a:t>c</a:t>
            </a:r>
            <a:r>
              <a:rPr lang="en-US" b="1" dirty="0" smtClean="0">
                <a:ea typeface="ヒラギノ角ゴ Pro W3" charset="-128"/>
              </a:rPr>
              <a:t>laims to net income and assets</a:t>
            </a:r>
            <a:r>
              <a:rPr lang="en-US" dirty="0" smtClean="0">
                <a:ea typeface="ヒラギノ角ゴ Pro W3" charset="-128"/>
              </a:rPr>
              <a:t>)</a:t>
            </a:r>
          </a:p>
          <a:p>
            <a:pPr lvl="2">
              <a:spcBef>
                <a:spcPct val="50000"/>
              </a:spcBef>
            </a:pPr>
            <a:r>
              <a:rPr lang="en-US" dirty="0" smtClean="0">
                <a:ea typeface="ヒラギノ角ゴ Pro W3" charset="-128"/>
              </a:rPr>
              <a:t>Dividends:</a:t>
            </a:r>
            <a:r>
              <a:rPr lang="en-US" baseline="0" dirty="0" smtClean="0">
                <a:ea typeface="ヒラギノ角ゴ Pro W3" charset="-128"/>
              </a:rPr>
              <a:t> periodic</a:t>
            </a:r>
            <a:r>
              <a:rPr lang="en-US" dirty="0" smtClean="0">
                <a:ea typeface="ヒラギノ角ゴ Pro W3" charset="-128"/>
              </a:rPr>
              <a:t> payment to shareholders</a:t>
            </a:r>
          </a:p>
          <a:p>
            <a:pPr lvl="2">
              <a:spcBef>
                <a:spcPct val="50000"/>
              </a:spcBef>
            </a:pPr>
            <a:r>
              <a:rPr lang="en-US" dirty="0" smtClean="0">
                <a:ea typeface="ヒラギノ角ゴ Pro W3" charset="-128"/>
              </a:rPr>
              <a:t>Residual claimant</a:t>
            </a:r>
          </a:p>
        </p:txBody>
      </p:sp>
    </p:spTree>
    <p:extLst>
      <p:ext uri="{BB962C8B-B14F-4D97-AF65-F5344CB8AC3E}">
        <p14:creationId xmlns:p14="http://schemas.microsoft.com/office/powerpoint/2010/main" val="87381021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Financial </a:t>
            </a:r>
            <a:r>
              <a:rPr lang="en-US" dirty="0" smtClean="0"/>
              <a:t>Markets </a:t>
            </a:r>
            <a:r>
              <a:rPr lang="en-US" sz="2000" b="0" dirty="0" smtClean="0"/>
              <a:t>(2 </a:t>
            </a:r>
            <a:r>
              <a:rPr lang="en-US" sz="2000" b="0" dirty="0"/>
              <a:t>of 3</a:t>
            </a:r>
            <a:r>
              <a:rPr lang="en-US" sz="2000" b="0" dirty="0" smtClean="0"/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dirty="0" smtClean="0">
                <a:ea typeface="ヒラギノ角ゴ Pro W3" charset="-128"/>
              </a:rPr>
              <a:t>Primary and Secondary Markets</a:t>
            </a:r>
          </a:p>
          <a:p>
            <a:pPr lvl="1"/>
            <a:r>
              <a:rPr lang="en-US" altLang="zh-TW" b="1" dirty="0">
                <a:ea typeface="ヒラギノ角ゴ Pro W3" pitchFamily="-84" charset="-128"/>
              </a:rPr>
              <a:t>The primary markets </a:t>
            </a:r>
            <a:r>
              <a:rPr lang="en-US" altLang="zh-TW" b="1" dirty="0" smtClean="0">
                <a:ea typeface="ヒラギノ角ゴ Pro W3" pitchFamily="-84" charset="-128"/>
              </a:rPr>
              <a:t>are </a:t>
            </a:r>
            <a:r>
              <a:rPr lang="en-US" altLang="zh-TW" b="1" dirty="0">
                <a:ea typeface="ヒラギノ角ゴ Pro W3" pitchFamily="-84" charset="-128"/>
              </a:rPr>
              <a:t>not well known to the public. </a:t>
            </a:r>
          </a:p>
          <a:p>
            <a:pPr lvl="2"/>
            <a:r>
              <a:rPr lang="en-US" altLang="zh-TW" b="1" dirty="0" smtClean="0">
                <a:ea typeface="ヒラギノ角ゴ Pro W3" charset="-128"/>
              </a:rPr>
              <a:t>Investment </a:t>
            </a:r>
            <a:r>
              <a:rPr lang="en-US" altLang="zh-TW" b="1" dirty="0">
                <a:ea typeface="ヒラギノ角ゴ Pro W3" charset="-128"/>
              </a:rPr>
              <a:t>banks </a:t>
            </a:r>
            <a:r>
              <a:rPr lang="en-US" altLang="zh-TW" b="1" i="1" dirty="0">
                <a:ea typeface="ヒラギノ角ゴ Pro W3" charset="-128"/>
              </a:rPr>
              <a:t>underwrite</a:t>
            </a:r>
            <a:r>
              <a:rPr lang="en-US" altLang="zh-TW" b="1" dirty="0">
                <a:ea typeface="ヒラギノ角ゴ Pro W3" charset="-128"/>
              </a:rPr>
              <a:t> </a:t>
            </a:r>
            <a:r>
              <a:rPr lang="en-US" altLang="zh-TW" dirty="0">
                <a:ea typeface="ヒラギノ角ゴ Pro W3" charset="-128"/>
              </a:rPr>
              <a:t>securities in </a:t>
            </a:r>
            <a:r>
              <a:rPr lang="en-US" altLang="zh-TW" b="1" dirty="0">
                <a:ea typeface="ヒラギノ角ゴ Pro W3" charset="-128"/>
              </a:rPr>
              <a:t>primary markets</a:t>
            </a:r>
            <a:r>
              <a:rPr lang="en-US" altLang="zh-TW" dirty="0" smtClean="0">
                <a:ea typeface="ヒラギノ角ゴ Pro W3" charset="-128"/>
              </a:rPr>
              <a:t>.</a:t>
            </a:r>
            <a:endParaRPr lang="en-US" dirty="0" smtClean="0">
              <a:ea typeface="ヒラギノ角ゴ Pro W3" charset="-128"/>
            </a:endParaRPr>
          </a:p>
          <a:p>
            <a:pPr lvl="1"/>
            <a:r>
              <a:rPr lang="en-US" altLang="zh-TW" b="1" dirty="0">
                <a:ea typeface="ヒラギノ角ゴ Pro W3" pitchFamily="-84" charset="-128"/>
              </a:rPr>
              <a:t>The previously issued securities will be sold in the secondary market</a:t>
            </a:r>
          </a:p>
          <a:p>
            <a:pPr lvl="2"/>
            <a:r>
              <a:rPr lang="en-US" altLang="zh-TW" b="1" dirty="0" smtClean="0">
                <a:ea typeface="ヒラギノ角ゴ Pro W3" charset="-128"/>
              </a:rPr>
              <a:t>Brokers</a:t>
            </a:r>
            <a:r>
              <a:rPr lang="en-US" altLang="zh-TW" dirty="0" smtClean="0">
                <a:ea typeface="ヒラギノ角ゴ Pro W3" charset="-128"/>
              </a:rPr>
              <a:t> </a:t>
            </a:r>
            <a:r>
              <a:rPr lang="en-US" altLang="zh-TW" dirty="0">
                <a:ea typeface="ヒラギノ角ゴ Pro W3" charset="-128"/>
              </a:rPr>
              <a:t>and </a:t>
            </a:r>
            <a:r>
              <a:rPr lang="en-US" altLang="zh-TW" b="1" dirty="0">
                <a:ea typeface="ヒラギノ角ゴ Pro W3" charset="-128"/>
              </a:rPr>
              <a:t>dealers</a:t>
            </a:r>
            <a:r>
              <a:rPr lang="en-US" altLang="zh-TW" dirty="0">
                <a:ea typeface="ヒラギノ角ゴ Pro W3" charset="-128"/>
              </a:rPr>
              <a:t> work in </a:t>
            </a:r>
            <a:r>
              <a:rPr lang="en-US" altLang="zh-TW" b="1" dirty="0">
                <a:ea typeface="ヒラギノ角ゴ Pro W3" charset="-128"/>
              </a:rPr>
              <a:t>secondary markets</a:t>
            </a:r>
            <a:r>
              <a:rPr lang="en-US" altLang="zh-TW" dirty="0">
                <a:ea typeface="ヒラギノ角ゴ Pro W3" charset="-128"/>
              </a:rPr>
              <a:t>.</a:t>
            </a:r>
            <a:endParaRPr lang="en-IN" altLang="zh-TW" dirty="0"/>
          </a:p>
          <a:p>
            <a:pPr marL="457200" lvl="1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4843368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Financial </a:t>
            </a:r>
            <a:r>
              <a:rPr lang="en-US" dirty="0" smtClean="0"/>
              <a:t>Markets </a:t>
            </a:r>
            <a:r>
              <a:rPr lang="en-US" sz="2000" b="0" dirty="0" smtClean="0"/>
              <a:t>(3 </a:t>
            </a:r>
            <a:r>
              <a:rPr lang="en-US" sz="2000" b="0" dirty="0"/>
              <a:t>of </a:t>
            </a:r>
            <a:r>
              <a:rPr lang="en-US" sz="2000" b="0" dirty="0" smtClean="0"/>
              <a:t>3)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dirty="0">
                <a:ea typeface="ヒラギノ角ゴ Pro W3" charset="-128"/>
              </a:rPr>
              <a:t>Exchanges and Over-the-Counter (OTC) Markets:</a:t>
            </a:r>
          </a:p>
          <a:p>
            <a:pPr lvl="1">
              <a:spcBef>
                <a:spcPct val="50000"/>
              </a:spcBef>
            </a:pPr>
            <a:r>
              <a:rPr lang="en-US" b="1" dirty="0">
                <a:ea typeface="ヒラギノ角ゴ Pro W3" charset="-128"/>
              </a:rPr>
              <a:t>Exchanges</a:t>
            </a:r>
            <a:r>
              <a:rPr lang="en-US" dirty="0">
                <a:ea typeface="ヒラギノ角ゴ Pro W3" charset="-128"/>
              </a:rPr>
              <a:t>: NYSE, Chicago Board of Trade</a:t>
            </a:r>
          </a:p>
          <a:p>
            <a:pPr lvl="1">
              <a:spcBef>
                <a:spcPct val="50000"/>
              </a:spcBef>
            </a:pPr>
            <a:r>
              <a:rPr lang="en-US" b="1" dirty="0">
                <a:ea typeface="ヒラギノ角ゴ Pro W3" charset="-128"/>
              </a:rPr>
              <a:t>OTC markets</a:t>
            </a:r>
            <a:r>
              <a:rPr lang="en-US" dirty="0">
                <a:ea typeface="ヒラギノ角ゴ Pro W3" charset="-128"/>
              </a:rPr>
              <a:t>: Foreign exchange, Federal funds</a:t>
            </a:r>
          </a:p>
          <a:p>
            <a:pPr>
              <a:spcBef>
                <a:spcPct val="50000"/>
              </a:spcBef>
            </a:pPr>
            <a:r>
              <a:rPr lang="en-US" dirty="0">
                <a:ea typeface="ヒラギノ角ゴ Pro W3" charset="-128"/>
              </a:rPr>
              <a:t>Money and Capital Markets:</a:t>
            </a:r>
          </a:p>
          <a:p>
            <a:pPr lvl="1"/>
            <a:r>
              <a:rPr lang="en-US" b="1" dirty="0">
                <a:ea typeface="ヒラギノ角ゴ Pro W3" charset="-128"/>
              </a:rPr>
              <a:t>Money markets </a:t>
            </a:r>
            <a:r>
              <a:rPr lang="en-US" dirty="0">
                <a:ea typeface="ヒラギノ角ゴ Pro W3" charset="-128"/>
              </a:rPr>
              <a:t>deal in short-term debt </a:t>
            </a:r>
            <a:r>
              <a:rPr lang="en-US" dirty="0" smtClean="0">
                <a:ea typeface="ヒラギノ角ゴ Pro W3" charset="-128"/>
              </a:rPr>
              <a:t>instruments</a:t>
            </a:r>
          </a:p>
          <a:p>
            <a:pPr lvl="2"/>
            <a:r>
              <a:rPr lang="en-US" altLang="zh-TW" dirty="0" smtClean="0">
                <a:ea typeface="ヒラギノ角ゴ Pro W3" charset="-128"/>
              </a:rPr>
              <a:t>Short</a:t>
            </a:r>
            <a:r>
              <a:rPr lang="en-US" altLang="zh-TW" baseline="0" dirty="0" smtClean="0">
                <a:ea typeface="ヒラギノ角ゴ Pro W3" charset="-128"/>
              </a:rPr>
              <a:t> terms to maturity, least price fluctuations and  least risky investment</a:t>
            </a:r>
            <a:endParaRPr lang="en-US" dirty="0">
              <a:ea typeface="ヒラギノ角ゴ Pro W3" charset="-128"/>
            </a:endParaRPr>
          </a:p>
          <a:p>
            <a:pPr lvl="1"/>
            <a:r>
              <a:rPr lang="en-US" b="1" dirty="0">
                <a:ea typeface="ヒラギノ角ゴ Pro W3" charset="-128"/>
              </a:rPr>
              <a:t>Capital markets</a:t>
            </a:r>
            <a:r>
              <a:rPr lang="en-US" dirty="0">
                <a:ea typeface="ヒラギノ角ゴ Pro W3" charset="-128"/>
              </a:rPr>
              <a:t> deal in longer-term debt and </a:t>
            </a:r>
            <a:br>
              <a:rPr lang="en-US" dirty="0">
                <a:ea typeface="ヒラギノ角ゴ Pro W3" charset="-128"/>
              </a:rPr>
            </a:br>
            <a:r>
              <a:rPr lang="en-US" dirty="0">
                <a:ea typeface="ヒラギノ角ゴ Pro W3" charset="-128"/>
              </a:rPr>
              <a:t>equity </a:t>
            </a:r>
            <a:r>
              <a:rPr lang="en-US" dirty="0" smtClean="0">
                <a:ea typeface="ヒラギノ角ゴ Pro W3" charset="-128"/>
              </a:rPr>
              <a:t>instruments</a:t>
            </a:r>
          </a:p>
          <a:p>
            <a:pPr lvl="2"/>
            <a:r>
              <a:rPr lang="en-US" altLang="zh-TW" dirty="0"/>
              <a:t>W</a:t>
            </a:r>
            <a:r>
              <a:rPr lang="en-US" dirty="0" smtClean="0"/>
              <a:t>ith </a:t>
            </a:r>
            <a:r>
              <a:rPr lang="en-US" dirty="0"/>
              <a:t>maturities more than one year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5303784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08 Lecture">
  <a:themeElements>
    <a:clrScheme name="Custom 7">
      <a:dk1>
        <a:sysClr val="windowText" lastClr="000000"/>
      </a:dk1>
      <a:lt1>
        <a:sysClr val="window" lastClr="FFFFFF"/>
      </a:lt1>
      <a:dk2>
        <a:srgbClr val="000000"/>
      </a:dk2>
      <a:lt2>
        <a:srgbClr val="007FA3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 Classic 2">
      <a:majorFont>
        <a:latin typeface="Arial"/>
        <a:ea typeface=""/>
        <a:cs typeface=""/>
        <a:font script="Jpan" typeface="Arial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Arial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Pearson 508">
      <a:dk1>
        <a:sysClr val="windowText" lastClr="000000"/>
      </a:dk1>
      <a:lt1>
        <a:sysClr val="window" lastClr="FFFFFF"/>
      </a:lt1>
      <a:dk2>
        <a:srgbClr val="000000"/>
      </a:dk2>
      <a:lt2>
        <a:srgbClr val="EEEEEE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 Classic 2">
      <a:majorFont>
        <a:latin typeface="Arial"/>
        <a:ea typeface=""/>
        <a:cs typeface=""/>
        <a:font script="Jpan" typeface="Arial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Arial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Pearson 508">
      <a:dk1>
        <a:sysClr val="windowText" lastClr="000000"/>
      </a:dk1>
      <a:lt1>
        <a:sysClr val="window" lastClr="FFFFFF"/>
      </a:lt1>
      <a:dk2>
        <a:srgbClr val="000000"/>
      </a:dk2>
      <a:lt2>
        <a:srgbClr val="EEEEEE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 Classic 2">
      <a:majorFont>
        <a:latin typeface="Arial"/>
        <a:ea typeface=""/>
        <a:cs typeface=""/>
        <a:font script="Jpan" typeface="Arial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Arial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7729</TotalTime>
  <Words>1080</Words>
  <Application>Microsoft Office PowerPoint</Application>
  <PresentationFormat>On-screen Show (4:3)</PresentationFormat>
  <Paragraphs>222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微軟正黑體</vt:lpstr>
      <vt:lpstr>ＭＳ Ｐゴシック</vt:lpstr>
      <vt:lpstr>Arial</vt:lpstr>
      <vt:lpstr>Times New Roman</vt:lpstr>
      <vt:lpstr>Verdana</vt:lpstr>
      <vt:lpstr>Wingdings</vt:lpstr>
      <vt:lpstr>ヒラギノ角ゴ Pro W3</vt:lpstr>
      <vt:lpstr>508 Lecture</vt:lpstr>
      <vt:lpstr>PowerPoint Presentation</vt:lpstr>
      <vt:lpstr>Learning Objectives (1 of 2)</vt:lpstr>
      <vt:lpstr>Learning Objectives (2 of 2)</vt:lpstr>
      <vt:lpstr>Function of Financial Markets (1 of 2)</vt:lpstr>
      <vt:lpstr>Function of Financial Markets (2 of 2)</vt:lpstr>
      <vt:lpstr>Figure 1 Flows of Funds Through the Financial System</vt:lpstr>
      <vt:lpstr>Structure of Financial Markets (1 of 3)</vt:lpstr>
      <vt:lpstr>Structure of Financial Markets (2 of 3)</vt:lpstr>
      <vt:lpstr>Structure of Financial Markets (3 of 3)</vt:lpstr>
      <vt:lpstr>Financial Market Instruments (1 of 2)</vt:lpstr>
      <vt:lpstr>Money Market Instruments</vt:lpstr>
      <vt:lpstr>Financial Market Instruments (2 of 2)</vt:lpstr>
      <vt:lpstr>Internationalization of Financial Markets</vt:lpstr>
      <vt:lpstr>Function of Financial Intermediaries: Indirect Finance (1 of 3)</vt:lpstr>
      <vt:lpstr>Function of Financial Intermediaries: Indirect Finance (2 of 3)</vt:lpstr>
      <vt:lpstr>Function of Financial Intermediaries: Indirect Finance (3 of 3)</vt:lpstr>
      <vt:lpstr>Types of Financial Intermediaries (1 of 3)</vt:lpstr>
      <vt:lpstr>Types of Financial Intermediaries (2 of 3)</vt:lpstr>
      <vt:lpstr>Types of Financial Intermediaries (3 of 3)</vt:lpstr>
    </vt:vector>
  </TitlesOfParts>
  <Company>Pearson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Economics of Money, Banking, and Financial Markets, Twelfth Edition</dc:title>
  <dc:subject>Economics</dc:subject>
  <dc:creator>Frederic S. Mishkin</dc:creator>
  <cp:keywords>Economics</cp:keywords>
  <cp:lastModifiedBy>Windows User</cp:lastModifiedBy>
  <cp:revision>512</cp:revision>
  <dcterms:created xsi:type="dcterms:W3CDTF">2014-07-14T20:04:21Z</dcterms:created>
  <dcterms:modified xsi:type="dcterms:W3CDTF">2020-04-14T07:29:18Z</dcterms:modified>
  <cp:category>Economics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UniqueId">
    <vt:lpwstr>682740</vt:lpwstr>
  </property>
  <property fmtid="{D5CDD505-2E9C-101B-9397-08002B2CF9AE}" pid="3" name="Offisync_UpdateToken">
    <vt:lpwstr>1</vt:lpwstr>
  </property>
  <property fmtid="{D5CDD505-2E9C-101B-9397-08002B2CF9AE}" pid="4" name="Jive_VersionGuid">
    <vt:lpwstr>7b502893-ac4a-4309-967d-6eb652f6b574</vt:lpwstr>
  </property>
  <property fmtid="{D5CDD505-2E9C-101B-9397-08002B2CF9AE}" pid="5" name="Offisync_ProviderInitializationData">
    <vt:lpwstr>https://neo.pearson.com</vt:lpwstr>
  </property>
  <property fmtid="{D5CDD505-2E9C-101B-9397-08002B2CF9AE}" pid="6" name="Offisync_ServerID">
    <vt:lpwstr>7e960520-0e88-4f05-9fa0-24079b61e486</vt:lpwstr>
  </property>
  <property fmtid="{D5CDD505-2E9C-101B-9397-08002B2CF9AE}" pid="7" name="Jive_LatestUserAccountName">
    <vt:lpwstr>sumit.gupta</vt:lpwstr>
  </property>
</Properties>
</file>